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2" r:id="rId3"/>
    <p:sldId id="273" r:id="rId4"/>
    <p:sldId id="257" r:id="rId5"/>
    <p:sldId id="271" r:id="rId6"/>
    <p:sldId id="275" r:id="rId7"/>
    <p:sldId id="288" r:id="rId8"/>
    <p:sldId id="274" r:id="rId9"/>
    <p:sldId id="268" r:id="rId10"/>
    <p:sldId id="287" r:id="rId11"/>
    <p:sldId id="266" r:id="rId12"/>
    <p:sldId id="267" r:id="rId13"/>
    <p:sldId id="258" r:id="rId14"/>
    <p:sldId id="269" r:id="rId15"/>
    <p:sldId id="279" r:id="rId16"/>
    <p:sldId id="270" r:id="rId17"/>
    <p:sldId id="284" r:id="rId18"/>
    <p:sldId id="285" r:id="rId19"/>
    <p:sldId id="286" r:id="rId20"/>
    <p:sldId id="261" r:id="rId21"/>
    <p:sldId id="276" r:id="rId22"/>
    <p:sldId id="277" r:id="rId23"/>
    <p:sldId id="280" r:id="rId24"/>
    <p:sldId id="281" r:id="rId25"/>
    <p:sldId id="282" r:id="rId26"/>
    <p:sldId id="262" r:id="rId27"/>
    <p:sldId id="289" r:id="rId28"/>
    <p:sldId id="283" r:id="rId29"/>
    <p:sldId id="290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53" autoAdjust="0"/>
    <p:restoredTop sz="94660"/>
  </p:normalViewPr>
  <p:slideViewPr>
    <p:cSldViewPr>
      <p:cViewPr varScale="1">
        <p:scale>
          <a:sx n="106" d="100"/>
          <a:sy n="106" d="100"/>
        </p:scale>
        <p:origin x="-10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336AC542-D3AE-4718-A370-3D8461C27F97}" type="datetimeFigureOut">
              <a:rPr lang="en-US" smtClean="0"/>
              <a:pPr/>
              <a:t>1/22/2015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D2367B2-22E4-49D2-8C98-41C6DC562D9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6AC542-D3AE-4718-A370-3D8461C27F97}" type="datetimeFigureOut">
              <a:rPr lang="en-US" smtClean="0"/>
              <a:pPr/>
              <a:t>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2367B2-22E4-49D2-8C98-41C6DC562D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6AC542-D3AE-4718-A370-3D8461C27F97}" type="datetimeFigureOut">
              <a:rPr lang="en-US" smtClean="0"/>
              <a:pPr/>
              <a:t>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2367B2-22E4-49D2-8C98-41C6DC562D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6AC542-D3AE-4718-A370-3D8461C27F97}" type="datetimeFigureOut">
              <a:rPr lang="en-US" smtClean="0"/>
              <a:pPr/>
              <a:t>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2367B2-22E4-49D2-8C98-41C6DC562D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336AC542-D3AE-4718-A370-3D8461C27F97}" type="datetimeFigureOut">
              <a:rPr lang="en-US" smtClean="0"/>
              <a:pPr/>
              <a:t>1/22/2015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D2367B2-22E4-49D2-8C98-41C6DC562D9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6AC542-D3AE-4718-A370-3D8461C27F97}" type="datetimeFigureOut">
              <a:rPr lang="en-US" smtClean="0"/>
              <a:pPr/>
              <a:t>1/22/2015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DD2367B2-22E4-49D2-8C98-41C6DC562D9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6AC542-D3AE-4718-A370-3D8461C27F97}" type="datetimeFigureOut">
              <a:rPr lang="en-US" smtClean="0"/>
              <a:pPr/>
              <a:t>1/22/2015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DD2367B2-22E4-49D2-8C98-41C6DC562D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6AC542-D3AE-4718-A370-3D8461C27F97}" type="datetimeFigureOut">
              <a:rPr lang="en-US" smtClean="0"/>
              <a:pPr/>
              <a:t>1/22/2015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2367B2-22E4-49D2-8C98-41C6DC562D9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6AC542-D3AE-4718-A370-3D8461C27F97}" type="datetimeFigureOut">
              <a:rPr lang="en-US" smtClean="0"/>
              <a:pPr/>
              <a:t>1/22/2015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2367B2-22E4-49D2-8C98-41C6DC562D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336AC542-D3AE-4718-A370-3D8461C27F97}" type="datetimeFigureOut">
              <a:rPr lang="en-US" smtClean="0"/>
              <a:pPr/>
              <a:t>1/22/2015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D2367B2-22E4-49D2-8C98-41C6DC562D9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336AC542-D3AE-4718-A370-3D8461C27F97}" type="datetimeFigureOut">
              <a:rPr lang="en-US" smtClean="0"/>
              <a:pPr/>
              <a:t>1/22/2015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D2367B2-22E4-49D2-8C98-41C6DC562D9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336AC542-D3AE-4718-A370-3D8461C27F97}" type="datetimeFigureOut">
              <a:rPr lang="en-US" smtClean="0"/>
              <a:pPr/>
              <a:t>1/22/2015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DD2367B2-22E4-49D2-8C98-41C6DC562D9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Hypertrophic </a:t>
            </a:r>
            <a:r>
              <a:rPr lang="en-US" dirty="0" err="1" smtClean="0"/>
              <a:t>Cardiomyopathy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Prevalence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Quintessential Phenotype of HCM</a:t>
            </a:r>
          </a:p>
          <a:p>
            <a:pPr lvl="1"/>
            <a:r>
              <a:rPr lang="en-US" dirty="0" smtClean="0"/>
              <a:t>0.2 %     or      1:500     in general population worldwide</a:t>
            </a:r>
          </a:p>
          <a:p>
            <a:r>
              <a:rPr lang="en-US" dirty="0" smtClean="0"/>
              <a:t>At least 600,000 people affected in United States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Physiologic Abnormalities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LV Outflow Obstruction</a:t>
            </a:r>
          </a:p>
          <a:p>
            <a:r>
              <a:rPr lang="en-US" dirty="0" smtClean="0"/>
              <a:t>Diastolic Dysfunction</a:t>
            </a:r>
          </a:p>
          <a:p>
            <a:r>
              <a:rPr lang="en-US" dirty="0" smtClean="0"/>
              <a:t>Myocardial Ischemia </a:t>
            </a:r>
          </a:p>
          <a:p>
            <a:r>
              <a:rPr lang="en-US" dirty="0" smtClean="0"/>
              <a:t>Mitral Regurgitation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Symptoms Categorized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Heart Failure</a:t>
            </a:r>
          </a:p>
          <a:p>
            <a:r>
              <a:rPr lang="en-US" dirty="0" smtClean="0"/>
              <a:t>Chest Pain</a:t>
            </a:r>
          </a:p>
          <a:p>
            <a:r>
              <a:rPr lang="en-US" dirty="0" smtClean="0"/>
              <a:t>Arrhythmia</a:t>
            </a:r>
          </a:p>
          <a:p>
            <a:pPr lvl="1"/>
            <a:r>
              <a:rPr lang="en-US" dirty="0" smtClean="0"/>
              <a:t>Increased incidence of </a:t>
            </a:r>
            <a:r>
              <a:rPr lang="en-US" dirty="0" err="1" smtClean="0"/>
              <a:t>supraventricular</a:t>
            </a:r>
            <a:r>
              <a:rPr lang="en-US" dirty="0" smtClean="0"/>
              <a:t> and ventricular arrhythmias</a:t>
            </a:r>
          </a:p>
          <a:p>
            <a:pPr lvl="1"/>
            <a:r>
              <a:rPr lang="en-US" dirty="0" smtClean="0"/>
              <a:t>Hence, increased risk for SCD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Fatigue</a:t>
            </a:r>
          </a:p>
          <a:p>
            <a:r>
              <a:rPr lang="en-US" dirty="0" err="1" smtClean="0"/>
              <a:t>Dyspnea</a:t>
            </a:r>
            <a:endParaRPr lang="en-US" dirty="0" smtClean="0"/>
          </a:p>
          <a:p>
            <a:r>
              <a:rPr lang="en-US" dirty="0" smtClean="0"/>
              <a:t>Chest Pain</a:t>
            </a:r>
          </a:p>
          <a:p>
            <a:r>
              <a:rPr lang="en-US" dirty="0" smtClean="0"/>
              <a:t>Palpitations</a:t>
            </a:r>
          </a:p>
          <a:p>
            <a:r>
              <a:rPr lang="en-US" dirty="0" err="1" smtClean="0"/>
              <a:t>Presyncope</a:t>
            </a:r>
            <a:r>
              <a:rPr lang="en-US" dirty="0" smtClean="0"/>
              <a:t>/syncope</a:t>
            </a:r>
          </a:p>
          <a:p>
            <a:endParaRPr lang="en-US" dirty="0" smtClean="0"/>
          </a:p>
          <a:p>
            <a:r>
              <a:rPr lang="en-US" dirty="0" smtClean="0"/>
              <a:t>INDEX OF SUSPICION MUST BE HIGH IN YOUNG ATHLETE WITH THESE SYMPTOMS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Echocardiography</a:t>
            </a:r>
          </a:p>
          <a:p>
            <a:r>
              <a:rPr lang="en-US" dirty="0" smtClean="0"/>
              <a:t>Cardiac MR is indicated if echo is inconclusive for diagnosis</a:t>
            </a:r>
          </a:p>
          <a:p>
            <a:r>
              <a:rPr lang="en-US" dirty="0" smtClean="0"/>
              <a:t>Unexplained LVH, often asymmetric</a:t>
            </a:r>
          </a:p>
          <a:p>
            <a:r>
              <a:rPr lang="en-US" dirty="0" smtClean="0"/>
              <a:t>Genetic testing is becoming more available to identify those that carry disease-causing mutation in absence of LVH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Work-up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12-lead EKG</a:t>
            </a:r>
          </a:p>
          <a:p>
            <a:r>
              <a:rPr lang="en-US" dirty="0" smtClean="0"/>
              <a:t>24 Hour Ambulatory (</a:t>
            </a:r>
            <a:r>
              <a:rPr lang="en-US" dirty="0" err="1" smtClean="0"/>
              <a:t>Holter</a:t>
            </a:r>
            <a:r>
              <a:rPr lang="en-US" dirty="0" smtClean="0"/>
              <a:t>) EKG is recommended in initial evaluation and every 1 to 2 years</a:t>
            </a:r>
          </a:p>
          <a:p>
            <a:pPr lvl="1"/>
            <a:r>
              <a:rPr lang="en-US" dirty="0" smtClean="0"/>
              <a:t>Detect ventricular tachycardia</a:t>
            </a:r>
          </a:p>
          <a:p>
            <a:pPr lvl="1"/>
            <a:r>
              <a:rPr lang="en-US" dirty="0" smtClean="0"/>
              <a:t>Identify candidates for ICD therapy</a:t>
            </a:r>
          </a:p>
          <a:p>
            <a:r>
              <a:rPr lang="en-US" dirty="0" smtClean="0"/>
              <a:t>Echo every 1 to 2 years is reasonable in symptomatically stable patients</a:t>
            </a:r>
          </a:p>
          <a:p>
            <a:r>
              <a:rPr lang="en-US" dirty="0" smtClean="0"/>
              <a:t>Exercise stress Echo to evaluate LVOT obstruction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Genetic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DNA testing is available incorporating most common mutations</a:t>
            </a:r>
          </a:p>
          <a:p>
            <a:r>
              <a:rPr lang="en-US" dirty="0" smtClean="0"/>
              <a:t>This is complicated though</a:t>
            </a:r>
          </a:p>
          <a:p>
            <a:pPr lvl="1"/>
            <a:r>
              <a:rPr lang="en-US" dirty="0" smtClean="0"/>
              <a:t>Interpretation of results is sometimes equivocal</a:t>
            </a:r>
          </a:p>
          <a:p>
            <a:pPr lvl="1"/>
            <a:r>
              <a:rPr lang="en-US" dirty="0" smtClean="0"/>
              <a:t>If a pathogenic mutation is identified in one family member, then all family members without 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SCD Risk Stratification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Personal history of ventricular fibrillation, sustained VT, or SCD</a:t>
            </a:r>
          </a:p>
          <a:p>
            <a:r>
              <a:rPr lang="en-US" dirty="0" smtClean="0"/>
              <a:t>Family history for SCD events</a:t>
            </a:r>
          </a:p>
          <a:p>
            <a:r>
              <a:rPr lang="en-US" dirty="0" smtClean="0"/>
              <a:t>Unexplained syncope</a:t>
            </a:r>
          </a:p>
          <a:p>
            <a:r>
              <a:rPr lang="en-US" dirty="0" smtClean="0"/>
              <a:t>Documented non-sustained VT (</a:t>
            </a:r>
            <a:r>
              <a:rPr lang="en-US" dirty="0" err="1" smtClean="0"/>
              <a:t>Holter</a:t>
            </a:r>
            <a:r>
              <a:rPr lang="en-US" dirty="0" smtClean="0"/>
              <a:t>)</a:t>
            </a:r>
          </a:p>
          <a:p>
            <a:r>
              <a:rPr lang="en-US" dirty="0" smtClean="0"/>
              <a:t>Maximal LV wall thickness &gt;30 mm</a:t>
            </a:r>
          </a:p>
          <a:p>
            <a:r>
              <a:rPr lang="en-US" dirty="0" smtClean="0"/>
              <a:t>Blood pressure response during exercise</a:t>
            </a:r>
          </a:p>
          <a:p>
            <a:r>
              <a:rPr lang="en-US" dirty="0" smtClean="0"/>
              <a:t>Invasive EP testing as routine SCD risk stratification should NOT be performed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/>
              <a:t>ICD Algorithm</a:t>
            </a:r>
            <a:endParaRPr lang="en-US" sz="3600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304800"/>
            <a:ext cx="5345885" cy="6220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Participation in Sports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Reasonable for patients with HCM to participate in low-intensity sports</a:t>
            </a:r>
          </a:p>
          <a:p>
            <a:pPr lvl="1"/>
            <a:r>
              <a:rPr lang="en-US" dirty="0" smtClean="0"/>
              <a:t>Golf, bowling, skating, swimming, biking</a:t>
            </a:r>
          </a:p>
          <a:p>
            <a:r>
              <a:rPr lang="en-US" dirty="0" smtClean="0"/>
              <a:t>Patients with HCM should NOT participate in intense competitive sports regardless of age, sex, race, presence of LVOT obstruction, prior reduction therapy, or ICD </a:t>
            </a:r>
            <a:r>
              <a:rPr lang="en-US" dirty="0" err="1" smtClean="0"/>
              <a:t>implanatation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Genetic disease of heart muscle characterized by left ventricular hypertrophy in absence of another cardiac or systemic disease; variable morphologies</a:t>
            </a:r>
          </a:p>
          <a:p>
            <a:r>
              <a:rPr lang="en-US" dirty="0" smtClean="0"/>
              <a:t>Maximal LV wall thickness &gt; 15 mm </a:t>
            </a:r>
          </a:p>
          <a:p>
            <a:r>
              <a:rPr lang="en-US" dirty="0" smtClean="0"/>
              <a:t>Clinical manifestations and hemodynamic abnormalities are manifold</a:t>
            </a:r>
          </a:p>
          <a:p>
            <a:r>
              <a:rPr lang="en-US" dirty="0" smtClean="0"/>
              <a:t>Biggest fear is sudden cardiac death in young, athletic population 2/2 ventricular fibrillation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ACCF/AHA Guidelines—Family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Class I Recommendations</a:t>
            </a:r>
          </a:p>
          <a:p>
            <a:pPr lvl="1"/>
            <a:r>
              <a:rPr lang="en-US" dirty="0" smtClean="0"/>
              <a:t>In patients with HCM, evaluation of familial inheritance and genetic counseling is recommended </a:t>
            </a:r>
            <a:r>
              <a:rPr lang="en-US" i="1" dirty="0" smtClean="0"/>
              <a:t>(Level of Evidence: B)</a:t>
            </a:r>
          </a:p>
          <a:p>
            <a:pPr lvl="1"/>
            <a:r>
              <a:rPr lang="en-US" dirty="0" smtClean="0"/>
              <a:t>Screening (clinical +/- genetic testing) is recommended in first-degree relatives of patients with HCM </a:t>
            </a:r>
            <a:r>
              <a:rPr lang="en-US" i="1" dirty="0" smtClean="0"/>
              <a:t>(Level of Evidence: B)</a:t>
            </a:r>
          </a:p>
          <a:p>
            <a:endParaRPr lang="en-US" i="1" dirty="0" smtClean="0"/>
          </a:p>
          <a:p>
            <a:r>
              <a:rPr lang="en-US" dirty="0" smtClean="0"/>
              <a:t>Clinical Screening includes:</a:t>
            </a:r>
          </a:p>
          <a:p>
            <a:pPr lvl="1"/>
            <a:r>
              <a:rPr lang="en-US" dirty="0" smtClean="0"/>
              <a:t>12-lead EKG and echo 12 to 18 months for adolescents starting at age 12</a:t>
            </a:r>
          </a:p>
          <a:p>
            <a:pPr lvl="1"/>
            <a:r>
              <a:rPr lang="en-US" dirty="0" smtClean="0"/>
              <a:t>Echocardiogram as initial screening for first-degree family members</a:t>
            </a:r>
          </a:p>
          <a:p>
            <a:pPr lvl="1"/>
            <a:r>
              <a:rPr lang="en-US" dirty="0" smtClean="0"/>
              <a:t>Regular follow up </a:t>
            </a:r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ACCF/AHA Guidelines—Family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Class </a:t>
            </a:r>
            <a:r>
              <a:rPr lang="en-US" dirty="0" err="1" smtClean="0"/>
              <a:t>IIa</a:t>
            </a:r>
            <a:endParaRPr lang="en-US" dirty="0" smtClean="0"/>
          </a:p>
          <a:p>
            <a:pPr lvl="1"/>
            <a:r>
              <a:rPr lang="en-US" dirty="0" smtClean="0"/>
              <a:t>Genetic testing is reasonable in the index patient to facilitate the identification of first-degree family members at risk for developing for HCM </a:t>
            </a:r>
            <a:r>
              <a:rPr lang="en-US" i="1" dirty="0" smtClean="0"/>
              <a:t>(Level of Evidence: B)</a:t>
            </a:r>
          </a:p>
          <a:p>
            <a:r>
              <a:rPr lang="en-US" dirty="0" smtClean="0"/>
              <a:t>Class </a:t>
            </a:r>
            <a:r>
              <a:rPr lang="en-US" dirty="0" err="1" smtClean="0"/>
              <a:t>IIb</a:t>
            </a:r>
            <a:endParaRPr lang="en-US" dirty="0" smtClean="0"/>
          </a:p>
          <a:p>
            <a:pPr lvl="1"/>
            <a:r>
              <a:rPr lang="en-US" dirty="0" smtClean="0"/>
              <a:t>The usefulness of genetic testing in the assessment of risk for SCD in HCM is uncertain </a:t>
            </a:r>
            <a:r>
              <a:rPr lang="en-US" i="1" dirty="0" smtClean="0"/>
              <a:t>(Level of </a:t>
            </a:r>
            <a:r>
              <a:rPr lang="en-US" i="1" dirty="0" err="1" smtClean="0"/>
              <a:t>Evidence:B</a:t>
            </a:r>
            <a:r>
              <a:rPr lang="en-US" i="1" dirty="0" smtClean="0"/>
              <a:t>)</a:t>
            </a:r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ACCF/AHA Guidelines—Family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Class III: No Benefit</a:t>
            </a:r>
          </a:p>
          <a:p>
            <a:pPr lvl="1"/>
            <a:r>
              <a:rPr lang="en-US" dirty="0" smtClean="0"/>
              <a:t>Genetic testing is not indicated in relatives when the index patient does not have a definitive pathogenic mutation </a:t>
            </a:r>
            <a:r>
              <a:rPr lang="en-US" i="1" dirty="0" smtClean="0"/>
              <a:t>(Level of Evidence: B)</a:t>
            </a:r>
            <a:endParaRPr lang="en-US" dirty="0" smtClean="0"/>
          </a:p>
          <a:p>
            <a:pPr lvl="1"/>
            <a:r>
              <a:rPr lang="en-US" dirty="0" smtClean="0"/>
              <a:t>Ongoing clinical screening is not indicated in genotype-negative relatives in families with HCM </a:t>
            </a:r>
            <a:r>
              <a:rPr lang="en-US" i="1" dirty="0" smtClean="0"/>
              <a:t>(Level of Evidence: B)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ACCF/AHA Guidelines—Echo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TTE recommended at initial evaluation of all patients with suspected HCM</a:t>
            </a:r>
          </a:p>
          <a:p>
            <a:r>
              <a:rPr lang="en-US" dirty="0" smtClean="0"/>
              <a:t>Repeat TTE is recommended for evaluation of patients with HCM and a change in clinical status</a:t>
            </a:r>
          </a:p>
          <a:p>
            <a:r>
              <a:rPr lang="en-US" dirty="0" smtClean="0"/>
              <a:t>TTE should NOT be performed more frequently than every 12 months when it is unlikely to have impact on clinical decision making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Pharmacologic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Beta-blockers for treatment of angina or </a:t>
            </a:r>
            <a:r>
              <a:rPr lang="en-US" dirty="0" err="1" smtClean="0"/>
              <a:t>dyspnea</a:t>
            </a:r>
            <a:r>
              <a:rPr lang="en-US" dirty="0" smtClean="0"/>
              <a:t> in adults</a:t>
            </a:r>
          </a:p>
          <a:p>
            <a:pPr lvl="1"/>
            <a:r>
              <a:rPr lang="en-US" dirty="0" smtClean="0"/>
              <a:t>Caution with sinus </a:t>
            </a:r>
            <a:r>
              <a:rPr lang="en-US" dirty="0" err="1" smtClean="0"/>
              <a:t>bradycardia</a:t>
            </a:r>
            <a:r>
              <a:rPr lang="en-US" dirty="0" smtClean="0"/>
              <a:t> or severe conduction disease</a:t>
            </a:r>
          </a:p>
          <a:p>
            <a:pPr lvl="1"/>
            <a:r>
              <a:rPr lang="en-US" dirty="0" smtClean="0"/>
              <a:t>Can titrate to HR of less than 60 – 65\</a:t>
            </a:r>
          </a:p>
          <a:p>
            <a:r>
              <a:rPr lang="en-US" dirty="0" err="1" smtClean="0"/>
              <a:t>Verapamil</a:t>
            </a:r>
            <a:endParaRPr lang="en-US" dirty="0" smtClean="0"/>
          </a:p>
          <a:p>
            <a:r>
              <a:rPr lang="en-US" dirty="0" smtClean="0"/>
              <a:t>Can add </a:t>
            </a:r>
            <a:r>
              <a:rPr lang="en-US" dirty="0" err="1" smtClean="0"/>
              <a:t>disopyramide</a:t>
            </a:r>
            <a:r>
              <a:rPr lang="en-US" dirty="0" smtClean="0"/>
              <a:t> and diuretics</a:t>
            </a:r>
          </a:p>
          <a:p>
            <a:r>
              <a:rPr lang="en-US" dirty="0" smtClean="0"/>
              <a:t>Usefulness of ACE inhibitors is questionable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Pharmacologic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NOT use DHP calcium channel blockers (</a:t>
            </a:r>
            <a:r>
              <a:rPr lang="en-US" dirty="0" err="1" smtClean="0"/>
              <a:t>eg</a:t>
            </a:r>
            <a:r>
              <a:rPr lang="en-US" dirty="0" smtClean="0"/>
              <a:t>: </a:t>
            </a:r>
            <a:r>
              <a:rPr lang="en-US" dirty="0" err="1" smtClean="0"/>
              <a:t>nifedipine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Verapamil</a:t>
            </a:r>
            <a:r>
              <a:rPr lang="en-US" dirty="0" smtClean="0"/>
              <a:t> potentially harmful</a:t>
            </a:r>
          </a:p>
          <a:p>
            <a:r>
              <a:rPr lang="en-US" dirty="0" smtClean="0"/>
              <a:t>Digitalis potentially harmful</a:t>
            </a:r>
          </a:p>
          <a:p>
            <a:r>
              <a:rPr lang="en-US" dirty="0" smtClean="0"/>
              <a:t>Dopamine, </a:t>
            </a:r>
            <a:r>
              <a:rPr lang="en-US" dirty="0" err="1" smtClean="0"/>
              <a:t>dobutamine</a:t>
            </a:r>
            <a:r>
              <a:rPr lang="en-US" dirty="0" smtClean="0"/>
              <a:t>, </a:t>
            </a:r>
            <a:r>
              <a:rPr lang="en-US" dirty="0" err="1" smtClean="0"/>
              <a:t>norepi</a:t>
            </a:r>
            <a:r>
              <a:rPr lang="en-US" dirty="0" smtClean="0"/>
              <a:t> are potentially harmful for acute hypotension with HOCM (use </a:t>
            </a:r>
            <a:r>
              <a:rPr lang="en-US" dirty="0" err="1" smtClean="0"/>
              <a:t>phenylephrine</a:t>
            </a:r>
            <a:r>
              <a:rPr lang="en-US" dirty="0" smtClean="0"/>
              <a:t> IV)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Invasive Therapies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Septal</a:t>
            </a:r>
            <a:r>
              <a:rPr lang="en-US" dirty="0" smtClean="0"/>
              <a:t> </a:t>
            </a:r>
            <a:r>
              <a:rPr lang="en-US" dirty="0" err="1" smtClean="0"/>
              <a:t>Myomectomy</a:t>
            </a:r>
            <a:endParaRPr lang="en-US" dirty="0" smtClean="0"/>
          </a:p>
          <a:p>
            <a:r>
              <a:rPr lang="en-US" dirty="0" smtClean="0"/>
              <a:t>Alcohol </a:t>
            </a:r>
            <a:r>
              <a:rPr lang="en-US" dirty="0" err="1" smtClean="0"/>
              <a:t>Septal</a:t>
            </a:r>
            <a:r>
              <a:rPr lang="en-US" dirty="0" smtClean="0"/>
              <a:t> Ablation</a:t>
            </a:r>
          </a:p>
          <a:p>
            <a:pPr lvl="1"/>
            <a:r>
              <a:rPr lang="en-US" dirty="0" smtClean="0"/>
              <a:t>Severe, drug-refractory symptoms and LVOT obstruction</a:t>
            </a:r>
          </a:p>
          <a:p>
            <a:pPr lvl="1"/>
            <a:r>
              <a:rPr lang="en-US" dirty="0" smtClean="0"/>
              <a:t>Severe </a:t>
            </a:r>
            <a:r>
              <a:rPr lang="en-US" dirty="0" err="1" smtClean="0"/>
              <a:t>dyspnea</a:t>
            </a:r>
            <a:r>
              <a:rPr lang="en-US" dirty="0" smtClean="0"/>
              <a:t>, NYHA III or IV, syncope, affects ADLs</a:t>
            </a:r>
          </a:p>
          <a:p>
            <a:pPr lvl="1"/>
            <a:r>
              <a:rPr lang="en-US" dirty="0" smtClean="0"/>
              <a:t>Severe Hemodynamic 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Treatment 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3400" y="533400"/>
            <a:ext cx="4524375" cy="589035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Heart Transplantation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Patients with advanced heart failure and non-obstructive HCM recalcitrant to other interventions with EF &lt; 50 % should be considered</a:t>
            </a:r>
          </a:p>
          <a:p>
            <a:r>
              <a:rPr lang="en-US" dirty="0" smtClean="0"/>
              <a:t>Should NOT be performed in mildly symptomatic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1600" dirty="0" smtClean="0"/>
              <a:t>2011 ACCF/AHA Guideline for the Diagnosis and Treatment of Hypertrophic </a:t>
            </a:r>
            <a:r>
              <a:rPr lang="en-US" sz="1600" dirty="0" err="1" smtClean="0"/>
              <a:t>Cardiomyopathy</a:t>
            </a:r>
            <a:r>
              <a:rPr lang="en-US" sz="1600" dirty="0" smtClean="0"/>
              <a:t>. http://circ.ahajournals.org/content/124/24/2761.full</a:t>
            </a:r>
          </a:p>
          <a:p>
            <a:pPr>
              <a:buNone/>
            </a:pPr>
            <a:r>
              <a:rPr lang="en-US" sz="1600" dirty="0" err="1" smtClean="0"/>
              <a:t>Maron</a:t>
            </a:r>
            <a:r>
              <a:rPr lang="en-US" sz="1600" dirty="0" smtClean="0"/>
              <a:t>, Elliott et al. </a:t>
            </a:r>
            <a:r>
              <a:rPr lang="en-US" sz="1600" i="1" dirty="0" smtClean="0"/>
              <a:t>Clinical Manifestations, Diagnosis, and Evaluation of Hypertrophic </a:t>
            </a:r>
            <a:r>
              <a:rPr lang="en-US" sz="1600" i="1" dirty="0" err="1" smtClean="0"/>
              <a:t>Cardiomyopathy</a:t>
            </a:r>
            <a:r>
              <a:rPr lang="en-US" sz="1600" i="1" dirty="0" smtClean="0"/>
              <a:t>.</a:t>
            </a:r>
            <a:r>
              <a:rPr lang="en-US" sz="1600" dirty="0" smtClean="0"/>
              <a:t>  Dec 18, 2014. uptodate.com.</a:t>
            </a:r>
          </a:p>
          <a:p>
            <a:pPr>
              <a:buNone/>
            </a:pPr>
            <a:r>
              <a:rPr lang="en-US" sz="1600" dirty="0" err="1" smtClean="0"/>
              <a:t>Maron</a:t>
            </a:r>
            <a:r>
              <a:rPr lang="en-US" sz="1600" dirty="0" smtClean="0"/>
              <a:t>, Martin S. </a:t>
            </a:r>
            <a:r>
              <a:rPr lang="en-US" sz="1600" i="1" dirty="0" smtClean="0"/>
              <a:t>Medical </a:t>
            </a:r>
            <a:r>
              <a:rPr lang="en-US" sz="1600" i="1" dirty="0" err="1" smtClean="0"/>
              <a:t>Theraphy</a:t>
            </a:r>
            <a:r>
              <a:rPr lang="en-US" sz="1600" i="1" dirty="0" smtClean="0"/>
              <a:t> in Hypertrophic </a:t>
            </a:r>
            <a:r>
              <a:rPr lang="en-US" sz="1600" i="1" dirty="0" err="1" smtClean="0"/>
              <a:t>Cardiomyopathy</a:t>
            </a:r>
            <a:r>
              <a:rPr lang="en-US" sz="1600" i="1" dirty="0" smtClean="0"/>
              <a:t>. </a:t>
            </a:r>
            <a:r>
              <a:rPr lang="en-US" sz="1600" dirty="0" smtClean="0"/>
              <a:t> Jan 08, 2014.  uptodate.com  </a:t>
            </a:r>
            <a:endParaRPr lang="en-US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400" dirty="0" smtClean="0"/>
              <a:t>Morphologies</a:t>
            </a:r>
            <a:endParaRPr lang="en-US" sz="44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9600" y="381000"/>
            <a:ext cx="4391172" cy="623882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Etiology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Genetically Determined (60 – 70%)</a:t>
            </a:r>
          </a:p>
          <a:p>
            <a:r>
              <a:rPr lang="en-US" dirty="0" err="1" smtClean="0"/>
              <a:t>Autosomal</a:t>
            </a:r>
            <a:r>
              <a:rPr lang="en-US" dirty="0" smtClean="0"/>
              <a:t> Dominant, variable expressivity, high degree of </a:t>
            </a:r>
            <a:r>
              <a:rPr lang="en-US" dirty="0" err="1" smtClean="0"/>
              <a:t>penetrance</a:t>
            </a:r>
            <a:endParaRPr lang="en-US" dirty="0" smtClean="0"/>
          </a:p>
          <a:p>
            <a:r>
              <a:rPr lang="en-US" dirty="0" smtClean="0"/>
              <a:t>Mutations involve of one of several </a:t>
            </a:r>
            <a:r>
              <a:rPr lang="en-US" dirty="0" err="1" smtClean="0"/>
              <a:t>sarcomere</a:t>
            </a:r>
            <a:r>
              <a:rPr lang="en-US" dirty="0" smtClean="0"/>
              <a:t> genes</a:t>
            </a:r>
          </a:p>
          <a:p>
            <a:pPr lvl="1"/>
            <a:r>
              <a:rPr lang="en-US" dirty="0" smtClean="0"/>
              <a:t>11+ causative genes with 1400+ mutations have been reported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Sarcomere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1600200"/>
            <a:ext cx="5179793" cy="48706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Non-</a:t>
            </a:r>
            <a:r>
              <a:rPr lang="en-US" dirty="0" err="1" smtClean="0"/>
              <a:t>sarcomeric</a:t>
            </a:r>
            <a:r>
              <a:rPr lang="en-US" dirty="0" smtClean="0"/>
              <a:t> Causes of LVH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Fabry</a:t>
            </a:r>
            <a:r>
              <a:rPr lang="en-US" dirty="0" smtClean="0"/>
              <a:t> Disease (alpha-</a:t>
            </a:r>
            <a:r>
              <a:rPr lang="en-US" dirty="0" err="1" smtClean="0"/>
              <a:t>galactosidase</a:t>
            </a:r>
            <a:r>
              <a:rPr lang="en-US" dirty="0" smtClean="0"/>
              <a:t> A deficiency, </a:t>
            </a:r>
            <a:r>
              <a:rPr lang="en-US" dirty="0" err="1" smtClean="0"/>
              <a:t>lysosomal</a:t>
            </a:r>
            <a:r>
              <a:rPr lang="en-US" dirty="0" smtClean="0"/>
              <a:t> storage disorder)</a:t>
            </a:r>
          </a:p>
          <a:p>
            <a:r>
              <a:rPr lang="en-US" dirty="0" smtClean="0"/>
              <a:t>Noonan Syndrome (AD, facial </a:t>
            </a:r>
            <a:r>
              <a:rPr lang="en-US" dirty="0" err="1" smtClean="0"/>
              <a:t>dysmorphism</a:t>
            </a:r>
            <a:r>
              <a:rPr lang="en-US" dirty="0" smtClean="0"/>
              <a:t>)</a:t>
            </a:r>
          </a:p>
          <a:p>
            <a:r>
              <a:rPr lang="en-US" dirty="0" smtClean="0"/>
              <a:t>Mitochondrial disease</a:t>
            </a:r>
          </a:p>
          <a:p>
            <a:r>
              <a:rPr lang="en-US" dirty="0" smtClean="0"/>
              <a:t>Multiple other myocardial storage disorders</a:t>
            </a:r>
          </a:p>
          <a:p>
            <a:endParaRPr lang="en-US" dirty="0" smtClean="0"/>
          </a:p>
          <a:p>
            <a:r>
              <a:rPr lang="en-US" dirty="0" smtClean="0"/>
              <a:t>Important to differentiate because progression and management are vastly different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Common Differential 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Hypertensive Heart Disease</a:t>
            </a:r>
          </a:p>
          <a:p>
            <a:r>
              <a:rPr lang="en-US" dirty="0" smtClean="0"/>
              <a:t>Athlete’s Heart</a:t>
            </a:r>
          </a:p>
          <a:p>
            <a:endParaRPr lang="en-US" dirty="0" smtClean="0"/>
          </a:p>
          <a:p>
            <a:r>
              <a:rPr lang="en-US" dirty="0" smtClean="0"/>
              <a:t>Can usually be distinguished by family history, LV cavity dimension, diastolic function, and pattern of LV hypertrophy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Pathogenesis 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Variable calcium sensitivity of myosin fibers</a:t>
            </a:r>
          </a:p>
          <a:p>
            <a:pPr lvl="1"/>
            <a:r>
              <a:rPr lang="en-US" dirty="0" smtClean="0"/>
              <a:t>Variability from fiber to fiber generates force imbalances</a:t>
            </a:r>
          </a:p>
          <a:p>
            <a:pPr lvl="1"/>
            <a:r>
              <a:rPr lang="en-US" dirty="0" smtClean="0"/>
              <a:t>This yields contractile dysfunction, disarray within the myocardium, and disordered cardiac remodeling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Phenotypic development of left ventricular hypertrophy begins in puberty</a:t>
            </a:r>
          </a:p>
          <a:p>
            <a:r>
              <a:rPr lang="en-US" dirty="0" smtClean="0"/>
              <a:t>Wall thickness development is usually complete by adulthood</a:t>
            </a:r>
          </a:p>
          <a:p>
            <a:pPr lvl="1"/>
            <a:r>
              <a:rPr lang="en-US" dirty="0" err="1" smtClean="0"/>
              <a:t>ie</a:t>
            </a:r>
            <a:r>
              <a:rPr lang="en-US" dirty="0" smtClean="0"/>
              <a:t>: In most cases, not a progressive disease</a:t>
            </a:r>
          </a:p>
          <a:p>
            <a:pPr lvl="1"/>
            <a:r>
              <a:rPr lang="en-US" dirty="0" smtClean="0"/>
              <a:t>Can be compatible with normal longevity</a:t>
            </a:r>
          </a:p>
          <a:p>
            <a:r>
              <a:rPr lang="en-US" dirty="0" smtClean="0"/>
              <a:t>Portion of patients are at risk for disease-related complications </a:t>
            </a:r>
          </a:p>
          <a:p>
            <a:pPr lvl="1"/>
            <a:r>
              <a:rPr lang="en-US" dirty="0" smtClean="0"/>
              <a:t>Progressive heart failure symptoms with systolic dysfunction</a:t>
            </a:r>
          </a:p>
          <a:p>
            <a:pPr lvl="1"/>
            <a:r>
              <a:rPr lang="en-US" dirty="0" err="1" smtClean="0"/>
              <a:t>Atrial</a:t>
            </a:r>
            <a:r>
              <a:rPr lang="en-US" dirty="0" smtClean="0"/>
              <a:t> fibrillation with </a:t>
            </a:r>
            <a:r>
              <a:rPr lang="en-US" dirty="0" err="1" smtClean="0"/>
              <a:t>thromboembolic</a:t>
            </a:r>
            <a:r>
              <a:rPr lang="en-US" dirty="0" smtClean="0"/>
              <a:t> stroke risk</a:t>
            </a:r>
          </a:p>
          <a:p>
            <a:pPr lvl="2">
              <a:buNone/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315</TotalTime>
  <Words>971</Words>
  <Application>Microsoft Office PowerPoint</Application>
  <PresentationFormat>On-screen Show (4:3)</PresentationFormat>
  <Paragraphs>139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Foundry</vt:lpstr>
      <vt:lpstr>Hypertrophic Cardiomyopathy</vt:lpstr>
      <vt:lpstr>Definition</vt:lpstr>
      <vt:lpstr>Morphologies</vt:lpstr>
      <vt:lpstr>Etiology</vt:lpstr>
      <vt:lpstr>Sarcomere </vt:lpstr>
      <vt:lpstr>Non-sarcomeric Causes of LVH</vt:lpstr>
      <vt:lpstr>Common Differential Diagnosis</vt:lpstr>
      <vt:lpstr>Pathogenesis Proposal</vt:lpstr>
      <vt:lpstr>Development</vt:lpstr>
      <vt:lpstr>Prevalence </vt:lpstr>
      <vt:lpstr>Physiologic Abnormalities</vt:lpstr>
      <vt:lpstr>Symptoms Categorized</vt:lpstr>
      <vt:lpstr>Presentation</vt:lpstr>
      <vt:lpstr>Diagnosis</vt:lpstr>
      <vt:lpstr>Work-up</vt:lpstr>
      <vt:lpstr>Genetic Testing</vt:lpstr>
      <vt:lpstr>SCD Risk Stratification</vt:lpstr>
      <vt:lpstr>ICD Algorithm</vt:lpstr>
      <vt:lpstr>Participation in Sports </vt:lpstr>
      <vt:lpstr>ACCF/AHA Guidelines—Family</vt:lpstr>
      <vt:lpstr>ACCF/AHA Guidelines—Family</vt:lpstr>
      <vt:lpstr>ACCF/AHA Guidelines—Family</vt:lpstr>
      <vt:lpstr>ACCF/AHA Guidelines—Echo</vt:lpstr>
      <vt:lpstr>Pharmacologic Management</vt:lpstr>
      <vt:lpstr>Pharmacologic Management</vt:lpstr>
      <vt:lpstr>Invasive Therapies</vt:lpstr>
      <vt:lpstr>Treatment </vt:lpstr>
      <vt:lpstr>Heart Transplantation</vt:lpstr>
      <vt:lpstr>References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Hypertrophic Cardiomyopathy</dc:title>
  <dc:creator>ABC-User</dc:creator>
  <cp:lastModifiedBy>User</cp:lastModifiedBy>
  <cp:revision>17</cp:revision>
  <dcterms:created xsi:type="dcterms:W3CDTF">2015-01-20T20:16:49Z</dcterms:created>
  <dcterms:modified xsi:type="dcterms:W3CDTF">2015-01-22T20:09:05Z</dcterms:modified>
</cp:coreProperties>
</file>